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8"/>
  </p:notesMasterIdLst>
  <p:handoutMasterIdLst>
    <p:handoutMasterId r:id="rId19"/>
  </p:handoutMasterIdLst>
  <p:sldIdLst>
    <p:sldId id="259" r:id="rId2"/>
    <p:sldId id="284" r:id="rId3"/>
    <p:sldId id="285" r:id="rId4"/>
    <p:sldId id="283" r:id="rId5"/>
    <p:sldId id="288" r:id="rId6"/>
    <p:sldId id="286" r:id="rId7"/>
    <p:sldId id="287" r:id="rId8"/>
    <p:sldId id="290" r:id="rId9"/>
    <p:sldId id="289" r:id="rId10"/>
    <p:sldId id="291" r:id="rId11"/>
    <p:sldId id="294" r:id="rId12"/>
    <p:sldId id="293" r:id="rId13"/>
    <p:sldId id="295" r:id="rId14"/>
    <p:sldId id="297" r:id="rId15"/>
    <p:sldId id="299" r:id="rId16"/>
    <p:sldId id="282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6230C-BEB8-4ADE-981C-6B42BB69F079}" v="74" dt="2021-07-19T07:27:55.197"/>
    <p1510:client id="{73531481-A073-41BB-8B96-C5A7BDCDB91F}" v="745" dt="2021-07-19T08:51:56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崔泓睿" userId="S::rickfreeman@sjtu.edu.cn::2a3b6e62-cace-4164-8715-68fe123ec54d" providerId="AD" clId="Web-{F276230C-BEB8-4ADE-981C-6B42BB69F079}"/>
    <pc:docChg chg="modSld">
      <pc:chgData name="崔泓睿" userId="S::rickfreeman@sjtu.edu.cn::2a3b6e62-cace-4164-8715-68fe123ec54d" providerId="AD" clId="Web-{F276230C-BEB8-4ADE-981C-6B42BB69F079}" dt="2021-07-19T07:27:53.010" v="39"/>
      <pc:docMkLst>
        <pc:docMk/>
      </pc:docMkLst>
      <pc:sldChg chg="modSp">
        <pc:chgData name="崔泓睿" userId="S::rickfreeman@sjtu.edu.cn::2a3b6e62-cace-4164-8715-68fe123ec54d" providerId="AD" clId="Web-{F276230C-BEB8-4ADE-981C-6B42BB69F079}" dt="2021-07-19T07:16:47.328" v="13" actId="20577"/>
        <pc:sldMkLst>
          <pc:docMk/>
          <pc:sldMk cId="2049770824" sldId="259"/>
        </pc:sldMkLst>
        <pc:spChg chg="mod">
          <ac:chgData name="崔泓睿" userId="S::rickfreeman@sjtu.edu.cn::2a3b6e62-cace-4164-8715-68fe123ec54d" providerId="AD" clId="Web-{F276230C-BEB8-4ADE-981C-6B42BB69F079}" dt="2021-07-19T07:16:42.407" v="11" actId="20577"/>
          <ac:spMkLst>
            <pc:docMk/>
            <pc:sldMk cId="2049770824" sldId="259"/>
            <ac:spMk id="5" creationId="{00000000-0000-0000-0000-000000000000}"/>
          </ac:spMkLst>
        </pc:spChg>
        <pc:spChg chg="mod">
          <ac:chgData name="崔泓睿" userId="S::rickfreeman@sjtu.edu.cn::2a3b6e62-cace-4164-8715-68fe123ec54d" providerId="AD" clId="Web-{F276230C-BEB8-4ADE-981C-6B42BB69F079}" dt="2021-07-19T07:16:47.328" v="13" actId="20577"/>
          <ac:spMkLst>
            <pc:docMk/>
            <pc:sldMk cId="2049770824" sldId="259"/>
            <ac:spMk id="6" creationId="{00000000-0000-0000-0000-000000000000}"/>
          </ac:spMkLst>
        </pc:spChg>
      </pc:sldChg>
      <pc:sldChg chg="addSp delSp modSp">
        <pc:chgData name="崔泓睿" userId="S::rickfreeman@sjtu.edu.cn::2a3b6e62-cace-4164-8715-68fe123ec54d" providerId="AD" clId="Web-{F276230C-BEB8-4ADE-981C-6B42BB69F079}" dt="2021-07-19T07:27:53.010" v="39"/>
        <pc:sldMkLst>
          <pc:docMk/>
          <pc:sldMk cId="1402860865" sldId="297"/>
        </pc:sldMkLst>
        <pc:spChg chg="del">
          <ac:chgData name="崔泓睿" userId="S::rickfreeman@sjtu.edu.cn::2a3b6e62-cace-4164-8715-68fe123ec54d" providerId="AD" clId="Web-{F276230C-BEB8-4ADE-981C-6B42BB69F079}" dt="2021-07-19T07:27:22.337" v="14"/>
          <ac:spMkLst>
            <pc:docMk/>
            <pc:sldMk cId="1402860865" sldId="297"/>
            <ac:spMk id="3" creationId="{F1A63B53-76D2-410B-B432-77624525CA35}"/>
          </ac:spMkLst>
        </pc:spChg>
        <pc:graphicFrameChg chg="add mod ord modGraphic">
          <ac:chgData name="崔泓睿" userId="S::rickfreeman@sjtu.edu.cn::2a3b6e62-cace-4164-8715-68fe123ec54d" providerId="AD" clId="Web-{F276230C-BEB8-4ADE-981C-6B42BB69F079}" dt="2021-07-19T07:27:53.010" v="39"/>
          <ac:graphicFrameMkLst>
            <pc:docMk/>
            <pc:sldMk cId="1402860865" sldId="297"/>
            <ac:graphicFrameMk id="7" creationId="{95B04754-B25F-4A88-A2BA-AFAE59F1FF21}"/>
          </ac:graphicFrameMkLst>
        </pc:graphicFrameChg>
        <pc:picChg chg="del">
          <ac:chgData name="崔泓睿" userId="S::rickfreeman@sjtu.edu.cn::2a3b6e62-cace-4164-8715-68fe123ec54d" providerId="AD" clId="Web-{F276230C-BEB8-4ADE-981C-6B42BB69F079}" dt="2021-07-19T07:27:31.416" v="15"/>
          <ac:picMkLst>
            <pc:docMk/>
            <pc:sldMk cId="1402860865" sldId="297"/>
            <ac:picMk id="6" creationId="{193BDB8B-2B97-4C91-986C-4936438844B6}"/>
          </ac:picMkLst>
        </pc:picChg>
      </pc:sldChg>
    </pc:docChg>
  </pc:docChgLst>
  <pc:docChgLst>
    <pc:chgData name="泓睿 崔" userId="2a3b6e62-cace-4164-8715-68fe123ec54d" providerId="ADAL" clId="{73531481-A073-41BB-8B96-C5A7BDCDB91F}"/>
    <pc:docChg chg="undo redo custSel delSld modSld">
      <pc:chgData name="泓睿 崔" userId="2a3b6e62-cace-4164-8715-68fe123ec54d" providerId="ADAL" clId="{73531481-A073-41BB-8B96-C5A7BDCDB91F}" dt="2021-07-19T08:51:56.731" v="706" actId="1076"/>
      <pc:docMkLst>
        <pc:docMk/>
      </pc:docMkLst>
      <pc:sldChg chg="modSp">
        <pc:chgData name="泓睿 崔" userId="2a3b6e62-cace-4164-8715-68fe123ec54d" providerId="ADAL" clId="{73531481-A073-41BB-8B96-C5A7BDCDB91F}" dt="2021-07-19T08:51:56.731" v="706" actId="1076"/>
        <pc:sldMkLst>
          <pc:docMk/>
          <pc:sldMk cId="672960288" sldId="285"/>
        </pc:sldMkLst>
        <pc:picChg chg="mod">
          <ac:chgData name="泓睿 崔" userId="2a3b6e62-cace-4164-8715-68fe123ec54d" providerId="ADAL" clId="{73531481-A073-41BB-8B96-C5A7BDCDB91F}" dt="2021-07-19T08:51:53.801" v="705" actId="1076"/>
          <ac:picMkLst>
            <pc:docMk/>
            <pc:sldMk cId="672960288" sldId="285"/>
            <ac:picMk id="8" creationId="{23321B8E-2B33-4D91-8A3E-68460C5DC18E}"/>
          </ac:picMkLst>
        </pc:picChg>
        <pc:picChg chg="mod">
          <ac:chgData name="泓睿 崔" userId="2a3b6e62-cace-4164-8715-68fe123ec54d" providerId="ADAL" clId="{73531481-A073-41BB-8B96-C5A7BDCDB91F}" dt="2021-07-19T08:51:56.731" v="706" actId="1076"/>
          <ac:picMkLst>
            <pc:docMk/>
            <pc:sldMk cId="672960288" sldId="285"/>
            <ac:picMk id="10" creationId="{90B17858-B4B3-4DF1-A524-F7171A5648C3}"/>
          </ac:picMkLst>
        </pc:picChg>
      </pc:sldChg>
      <pc:sldChg chg="del">
        <pc:chgData name="泓睿 崔" userId="2a3b6e62-cace-4164-8715-68fe123ec54d" providerId="ADAL" clId="{73531481-A073-41BB-8B96-C5A7BDCDB91F}" dt="2021-07-19T08:47:58.555" v="482" actId="2696"/>
        <pc:sldMkLst>
          <pc:docMk/>
          <pc:sldMk cId="3844789809" sldId="292"/>
        </pc:sldMkLst>
      </pc:sldChg>
      <pc:sldChg chg="modSp">
        <pc:chgData name="泓睿 崔" userId="2a3b6e62-cace-4164-8715-68fe123ec54d" providerId="ADAL" clId="{73531481-A073-41BB-8B96-C5A7BDCDB91F}" dt="2021-07-19T08:48:30.329" v="487" actId="14100"/>
        <pc:sldMkLst>
          <pc:docMk/>
          <pc:sldMk cId="22560581" sldId="294"/>
        </pc:sldMkLst>
        <pc:spChg chg="mod">
          <ac:chgData name="泓睿 崔" userId="2a3b6e62-cace-4164-8715-68fe123ec54d" providerId="ADAL" clId="{73531481-A073-41BB-8B96-C5A7BDCDB91F}" dt="2021-07-19T08:48:30.329" v="487" actId="14100"/>
          <ac:spMkLst>
            <pc:docMk/>
            <pc:sldMk cId="22560581" sldId="294"/>
            <ac:spMk id="3" creationId="{A6906A8D-E687-42F5-8B22-12976B058DEC}"/>
          </ac:spMkLst>
        </pc:spChg>
      </pc:sldChg>
      <pc:sldChg chg="del">
        <pc:chgData name="泓睿 崔" userId="2a3b6e62-cace-4164-8715-68fe123ec54d" providerId="ADAL" clId="{73531481-A073-41BB-8B96-C5A7BDCDB91F}" dt="2021-07-19T08:37:07.559" v="481" actId="2696"/>
        <pc:sldMkLst>
          <pc:docMk/>
          <pc:sldMk cId="3647011759" sldId="296"/>
        </pc:sldMkLst>
      </pc:sldChg>
      <pc:sldChg chg="addSp delSp modSp">
        <pc:chgData name="泓睿 崔" userId="2a3b6e62-cace-4164-8715-68fe123ec54d" providerId="ADAL" clId="{73531481-A073-41BB-8B96-C5A7BDCDB91F}" dt="2021-07-19T07:52:50.503" v="471" actId="14734"/>
        <pc:sldMkLst>
          <pc:docMk/>
          <pc:sldMk cId="1402860865" sldId="297"/>
        </pc:sldMkLst>
        <pc:spChg chg="mod">
          <ac:chgData name="泓睿 崔" userId="2a3b6e62-cace-4164-8715-68fe123ec54d" providerId="ADAL" clId="{73531481-A073-41BB-8B96-C5A7BDCDB91F}" dt="2021-07-19T07:46:15.781" v="432" actId="14100"/>
          <ac:spMkLst>
            <pc:docMk/>
            <pc:sldMk cId="1402860865" sldId="297"/>
            <ac:spMk id="2" creationId="{E0778134-B096-4C04-BB0D-E871898901F4}"/>
          </ac:spMkLst>
        </pc:spChg>
        <pc:graphicFrameChg chg="add del mod modGraphic">
          <ac:chgData name="泓睿 崔" userId="2a3b6e62-cace-4164-8715-68fe123ec54d" providerId="ADAL" clId="{73531481-A073-41BB-8B96-C5A7BDCDB91F}" dt="2021-07-19T07:41:18.765" v="354" actId="478"/>
          <ac:graphicFrameMkLst>
            <pc:docMk/>
            <pc:sldMk cId="1402860865" sldId="297"/>
            <ac:graphicFrameMk id="3" creationId="{8AC38AEC-1AC1-4E2B-8959-45311C4794D2}"/>
          </ac:graphicFrameMkLst>
        </pc:graphicFrameChg>
        <pc:graphicFrameChg chg="add mod modGraphic">
          <ac:chgData name="泓睿 崔" userId="2a3b6e62-cace-4164-8715-68fe123ec54d" providerId="ADAL" clId="{73531481-A073-41BB-8B96-C5A7BDCDB91F}" dt="2021-07-19T07:52:50.503" v="471" actId="14734"/>
          <ac:graphicFrameMkLst>
            <pc:docMk/>
            <pc:sldMk cId="1402860865" sldId="297"/>
            <ac:graphicFrameMk id="5" creationId="{9263C3F4-2B88-41A3-8C36-E9B8E781BC24}"/>
          </ac:graphicFrameMkLst>
        </pc:graphicFrameChg>
        <pc:graphicFrameChg chg="mod modGraphic">
          <ac:chgData name="泓睿 崔" userId="2a3b6e62-cace-4164-8715-68fe123ec54d" providerId="ADAL" clId="{73531481-A073-41BB-8B96-C5A7BDCDB91F}" dt="2021-07-19T07:51:08.324" v="445" actId="1076"/>
          <ac:graphicFrameMkLst>
            <pc:docMk/>
            <pc:sldMk cId="1402860865" sldId="297"/>
            <ac:graphicFrameMk id="7" creationId="{95B04754-B25F-4A88-A2BA-AFAE59F1FF21}"/>
          </ac:graphicFrameMkLst>
        </pc:graphicFrameChg>
      </pc:sldChg>
      <pc:sldChg chg="del">
        <pc:chgData name="泓睿 崔" userId="2a3b6e62-cace-4164-8715-68fe123ec54d" providerId="ADAL" clId="{73531481-A073-41BB-8B96-C5A7BDCDB91F}" dt="2021-07-19T08:36:55.154" v="480" actId="2696"/>
        <pc:sldMkLst>
          <pc:docMk/>
          <pc:sldMk cId="686339191" sldId="298"/>
        </pc:sldMkLst>
      </pc:sldChg>
      <pc:sldChg chg="modSp">
        <pc:chgData name="泓睿 崔" userId="2a3b6e62-cace-4164-8715-68fe123ec54d" providerId="ADAL" clId="{73531481-A073-41BB-8B96-C5A7BDCDB91F}" dt="2021-07-19T08:51:26.013" v="704" actId="20577"/>
        <pc:sldMkLst>
          <pc:docMk/>
          <pc:sldMk cId="639680832" sldId="299"/>
        </pc:sldMkLst>
        <pc:spChg chg="mod">
          <ac:chgData name="泓睿 崔" userId="2a3b6e62-cace-4164-8715-68fe123ec54d" providerId="ADAL" clId="{73531481-A073-41BB-8B96-C5A7BDCDB91F}" dt="2021-07-19T08:51:26.013" v="704" actId="20577"/>
          <ac:spMkLst>
            <pc:docMk/>
            <pc:sldMk cId="639680832" sldId="299"/>
            <ac:spMk id="2" creationId="{6F5BC41C-04E3-4B88-AEC1-8FFC1DF13BB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674877" cy="1114192"/>
          </a:xfrm>
        </p:spPr>
        <p:txBody>
          <a:bodyPr/>
          <a:lstStyle/>
          <a:p>
            <a:pPr algn="l"/>
            <a:r>
              <a:rPr lang="en-US" altLang="zh-CN" sz="2800" b="0" i="0" dirty="0" err="1">
                <a:effectLst/>
                <a:latin typeface="Arial" panose="020B0604020202020204" pitchFamily="34" charset="0"/>
              </a:rPr>
              <a:t>PokerFace</a:t>
            </a:r>
            <a:r>
              <a:rPr lang="en-US" altLang="zh-CN" sz="2800" b="0" i="0" dirty="0">
                <a:effectLst/>
                <a:latin typeface="Arial" panose="020B0604020202020204" pitchFamily="34" charset="0"/>
              </a:rPr>
              <a:t>: a Privacy-Preserving Facial Recognition</a:t>
            </a:r>
            <a:br>
              <a:rPr lang="en-US" altLang="zh-CN" sz="2800" b="0" i="0" dirty="0">
                <a:effectLst/>
                <a:latin typeface="Arial" panose="020B0604020202020204" pitchFamily="34" charset="0"/>
              </a:rPr>
            </a:br>
            <a:r>
              <a:rPr lang="en-US" altLang="zh-CN" sz="2800" b="0" i="0" dirty="0">
                <a:effectLst/>
                <a:latin typeface="Arial" panose="020B0604020202020204" pitchFamily="34" charset="0"/>
              </a:rPr>
              <a:t>System via Lattice-Based Fuzzy Extractors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郁昱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dirty="0"/>
              <a:t>July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224"/>
    </mc:Choice>
    <mc:Fallback xmlns="">
      <p:transition advTm="452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DA476E0-F991-4C1B-AD60-8D9513B9B07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</a:rPr>
                  <a:t>In 2004, </a:t>
                </a:r>
                <a:r>
                  <a:rPr lang="en-US" altLang="zh-CN" sz="2400" dirty="0" err="1">
                    <a:latin typeface="Arial" panose="020B0604020202020204" pitchFamily="34" charset="0"/>
                  </a:rPr>
                  <a:t>Dodis</a:t>
                </a:r>
                <a:r>
                  <a:rPr lang="en-US" altLang="zh-CN" sz="2400" dirty="0">
                    <a:latin typeface="Arial" panose="020B0604020202020204" pitchFamily="34" charset="0"/>
                  </a:rPr>
                  <a:t> et al introduced fuzzy extractor.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</a:rPr>
                  <a:t>Fuzzy Extractor consists of two algorithms: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𝐺𝑒𝑛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𝑅𝑒𝑝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</a:rPr>
                  <a:t>Simple version: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Hash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</a:rPr>
                  <a:t>is a helper string, for error correction.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DA476E0-F991-4C1B-AD60-8D9513B9B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2421" t="-253" r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F99FE2-41E8-40BA-9409-42D6C0864C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400" dirty="0">
                    <a:latin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F99FE2-41E8-40BA-9409-42D6C0864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4"/>
                <a:stretch>
                  <a:fillRect l="-2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0BC3112B-49D1-488E-8733-B44D5F4F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Extractor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DDB74-424F-4B80-A1E9-5C908B55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394" y="2093811"/>
            <a:ext cx="4796136" cy="2106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13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776"/>
    </mc:Choice>
    <mc:Fallback xmlns="">
      <p:transition advTm="29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DB9EB6E-A3F2-4916-A77C-9BE5FFD9524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Arial" panose="020B0604020202020204" pitchFamily="34" charset="0"/>
                  </a:rPr>
                  <a:t>However, fuzzy extractor is designed for binary noise for a long time.</a:t>
                </a:r>
              </a:p>
              <a:p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=01000…01011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=010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0…0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011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=00010…01000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:endParaRPr lang="zh-CN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DB9EB6E-A3F2-4916-A77C-9BE5FFD95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421" t="-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906A8D-E687-42F5-8B22-12976B058DE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294394" y="1717675"/>
                <a:ext cx="4524169" cy="482624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</a:rPr>
                  <a:t>But we want error correction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</a:t>
                </a:r>
                <a:r>
                  <a:rPr lang="en-US" altLang="zh-CN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</a:t>
                </a:r>
                <a:r>
                  <a:rPr lang="en-US" altLang="zh-CN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metric space</a:t>
                </a:r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=(1.1,0.3,0.7,…,−1.2,0.3)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=(1.1,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,0.7,…,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,0.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=(0,0.1,0,…,−0.1,0)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</a:endParaRPr>
              </a:p>
              <a:p>
                <a:endParaRPr lang="zh-CN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906A8D-E687-42F5-8B22-12976B058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294394" y="1717675"/>
                <a:ext cx="4524169" cy="4826248"/>
              </a:xfrm>
              <a:blipFill>
                <a:blip r:embed="rId3"/>
                <a:stretch>
                  <a:fillRect l="-2153" t="-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09F326CE-981F-46A4-A9B6-A26E6FD3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Extractor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6319"/>
    </mc:Choice>
    <mc:Fallback xmlns="">
      <p:transition advTm="663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ED60BD-E00F-473C-83DF-B57144424F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We call the syndrome in fuzzy extractor “sketch”.</a:t>
            </a: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</a:rPr>
              <a:t>w.l.o.g</a:t>
            </a:r>
            <a:r>
              <a:rPr lang="en-US" altLang="zh-CN" sz="2400" dirty="0">
                <a:latin typeface="Arial" panose="020B0604020202020204" pitchFamily="34" charset="0"/>
              </a:rPr>
              <a:t>.  assume real numbers are represented in scaled integers.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5992E8-BC25-43A6-A62D-4C17F0AEFA1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Arial" panose="020B0604020202020204" pitchFamily="34" charset="0"/>
                  </a:rPr>
                  <a:t>Design a sketch for maximum metric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*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/2,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5992E8-BC25-43A6-A62D-4C17F0AEF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62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73F3FAC-1145-4627-A92E-11C36FFD05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Lattice based Fuzzy Extractor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73F3FAC-1145-4627-A92E-11C36FFD0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81" t="-17895" b="-3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A8E995E-F314-4625-A01A-731BA843C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394" y="3261302"/>
            <a:ext cx="4877971" cy="20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15"/>
    </mc:Choice>
    <mc:Fallback xmlns="">
      <p:transition advTm="721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641E9A-43FA-4352-B4BB-3F36D04163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B33D500-BF67-4B6A-AD1C-62F6D206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Lattice based Fuzzy Extractor - Generalized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CCA47100-BE62-451E-8C45-B7F856EBB3A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sz="2400" dirty="0">
                    <a:latin typeface="Arial" panose="020B0604020202020204" pitchFamily="34" charset="0"/>
                  </a:rPr>
                  <a:t>Lattice is a subgroup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sz="2400" dirty="0">
                    <a:latin typeface="Arial" panose="020B0604020202020204" pitchFamily="34" charset="0"/>
                  </a:rPr>
                  <a:t>It is periodic in the space.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decode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</a:rPr>
                  <a:t> returns the lattice point closest to a given vector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CCA47100-BE62-451E-8C45-B7F856EBB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2421" t="-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1D970B34-599D-4113-9433-9A0394CF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" y="4286251"/>
            <a:ext cx="4526115" cy="17993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8BACE8-34FB-46F3-984C-F6706049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2" y="1878004"/>
            <a:ext cx="2894012" cy="20609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CA20714-8A4F-428B-9BF6-7DD87E8A1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081" y="4482989"/>
            <a:ext cx="4431919" cy="2139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87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592"/>
    </mc:Choice>
    <mc:Fallback xmlns="">
      <p:transition advTm="1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778134-B096-4C04-BB0D-E87189890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3" y="1717675"/>
            <a:ext cx="2809281" cy="2525851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Facial recognition offers more security than passwords.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95B04754-B25F-4A88-A2BA-AFAE59F1FF21}"/>
                  </a:ext>
                </a:extLst>
              </p:cNvPr>
              <p:cNvGraphicFramePr>
                <a:graphicFrameLocks noGrp="1"/>
              </p:cNvGraphicFramePr>
              <p:nvPr>
                <p:ph sz="quarter" idx="11"/>
                <p:extLst>
                  <p:ext uri="{D42A27DB-BD31-4B8C-83A1-F6EECF244321}">
                    <p14:modId xmlns:p14="http://schemas.microsoft.com/office/powerpoint/2010/main" val="1497798335"/>
                  </p:ext>
                </p:extLst>
              </p:nvPr>
            </p:nvGraphicFramePr>
            <p:xfrm>
              <a:off x="3187083" y="1809776"/>
              <a:ext cx="5631477" cy="2617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5434">
                      <a:extLst>
                        <a:ext uri="{9D8B030D-6E8A-4147-A177-3AD203B41FA5}">
                          <a16:colId xmlns:a16="http://schemas.microsoft.com/office/drawing/2014/main" val="2993577767"/>
                        </a:ext>
                      </a:extLst>
                    </a:gridCol>
                    <a:gridCol w="949910">
                      <a:extLst>
                        <a:ext uri="{9D8B030D-6E8A-4147-A177-3AD203B41FA5}">
                          <a16:colId xmlns:a16="http://schemas.microsoft.com/office/drawing/2014/main" val="2829268149"/>
                        </a:ext>
                      </a:extLst>
                    </a:gridCol>
                    <a:gridCol w="1855433">
                      <a:extLst>
                        <a:ext uri="{9D8B030D-6E8A-4147-A177-3AD203B41FA5}">
                          <a16:colId xmlns:a16="http://schemas.microsoft.com/office/drawing/2014/main" val="2244706026"/>
                        </a:ext>
                      </a:extLst>
                    </a:gridCol>
                    <a:gridCol w="970700">
                      <a:extLst>
                        <a:ext uri="{9D8B030D-6E8A-4147-A177-3AD203B41FA5}">
                          <a16:colId xmlns:a16="http://schemas.microsoft.com/office/drawing/2014/main" val="3162398756"/>
                        </a:ext>
                      </a:extLst>
                    </a:gridCol>
                  </a:tblGrid>
                  <a:tr h="361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Method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FRR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FAR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Security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372877"/>
                      </a:ext>
                    </a:extLst>
                  </a:tr>
                  <a:tr h="26835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PokerFace</m:t>
                                </m:r>
                                <m:r>
                                  <a:rPr lang="en-US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af-ZA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af-ZA" dirty="0" err="1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@70%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1.0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726876716"/>
                      </a:ext>
                    </a:extLst>
                  </a:tr>
                  <a:tr h="2683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@90%</m:t>
                                </m:r>
                              </m:oMath>
                            </m:oMathPara>
                          </a14:m>
                          <a:endParaRPr lang="en-US" altLang="zh-CN" dirty="0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1.3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17730778"/>
                      </a:ext>
                    </a:extLst>
                  </a:tr>
                  <a:tr h="26835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af-ZA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PokerFace</m:t>
                                </m:r>
                                <m:r>
                                  <a:rPr lang="af-ZA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f-ZA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f-ZA" dirty="0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8.0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810152680"/>
                      </a:ext>
                    </a:extLst>
                  </a:tr>
                  <a:tr h="266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1.4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26.3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460754928"/>
                      </a:ext>
                    </a:extLst>
                  </a:tr>
                  <a:tr h="26835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af-ZA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PokerFace</m:t>
                                </m:r>
                                <m:r>
                                  <a:rPr lang="af-ZA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af-ZA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Leech</m:t>
                                </m:r>
                              </m:oMath>
                            </m:oMathPara>
                          </a14:m>
                          <a:endParaRPr lang="af-ZA" i="0" dirty="0" err="1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7.0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00083362"/>
                      </a:ext>
                    </a:extLst>
                  </a:tr>
                  <a:tr h="2683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6.5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33.1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98591167"/>
                      </a:ext>
                    </a:extLst>
                  </a:tr>
                  <a:tr h="26835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af-ZA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Plaintext</m:t>
                                </m:r>
                              </m:oMath>
                            </m:oMathPara>
                          </a14:m>
                          <a:endParaRPr lang="af-ZA" i="0" dirty="0" err="1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6.0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15551677"/>
                      </a:ext>
                    </a:extLst>
                  </a:tr>
                  <a:tr h="26835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1.6 × 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76527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95B04754-B25F-4A88-A2BA-AFAE59F1FF21}"/>
                  </a:ext>
                </a:extLst>
              </p:cNvPr>
              <p:cNvGraphicFramePr>
                <a:graphicFrameLocks noGrp="1"/>
              </p:cNvGraphicFramePr>
              <p:nvPr>
                <p:ph sz="quarter" idx="11"/>
                <p:extLst>
                  <p:ext uri="{D42A27DB-BD31-4B8C-83A1-F6EECF244321}">
                    <p14:modId xmlns:p14="http://schemas.microsoft.com/office/powerpoint/2010/main" val="1497798335"/>
                  </p:ext>
                </p:extLst>
              </p:nvPr>
            </p:nvGraphicFramePr>
            <p:xfrm>
              <a:off x="3187083" y="1809776"/>
              <a:ext cx="5631477" cy="2617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5434">
                      <a:extLst>
                        <a:ext uri="{9D8B030D-6E8A-4147-A177-3AD203B41FA5}">
                          <a16:colId xmlns:a16="http://schemas.microsoft.com/office/drawing/2014/main" val="2993577767"/>
                        </a:ext>
                      </a:extLst>
                    </a:gridCol>
                    <a:gridCol w="949910">
                      <a:extLst>
                        <a:ext uri="{9D8B030D-6E8A-4147-A177-3AD203B41FA5}">
                          <a16:colId xmlns:a16="http://schemas.microsoft.com/office/drawing/2014/main" val="2829268149"/>
                        </a:ext>
                      </a:extLst>
                    </a:gridCol>
                    <a:gridCol w="1855433">
                      <a:extLst>
                        <a:ext uri="{9D8B030D-6E8A-4147-A177-3AD203B41FA5}">
                          <a16:colId xmlns:a16="http://schemas.microsoft.com/office/drawing/2014/main" val="2244706026"/>
                        </a:ext>
                      </a:extLst>
                    </a:gridCol>
                    <a:gridCol w="970700">
                      <a:extLst>
                        <a:ext uri="{9D8B030D-6E8A-4147-A177-3AD203B41FA5}">
                          <a16:colId xmlns:a16="http://schemas.microsoft.com/office/drawing/2014/main" val="3162398756"/>
                        </a:ext>
                      </a:extLst>
                    </a:gridCol>
                  </a:tblGrid>
                  <a:tr h="361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Method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FRR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FAR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f-ZA" dirty="0">
                              <a:effectLst/>
                            </a:rPr>
                            <a:t>Security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372877"/>
                      </a:ext>
                    </a:extLst>
                  </a:tr>
                  <a:tr h="2819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28" t="-70652" r="-204590" b="-329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96154" t="-141304" r="-300000" b="-7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141304" r="-53443" b="-7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726876716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96154" t="-241304" r="-300000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241304" r="-53443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17730778"/>
                      </a:ext>
                    </a:extLst>
                  </a:tr>
                  <a:tr h="2819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28" t="-168817" r="-204590" b="-2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334043" r="-53443" b="-544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21.6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810152680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443478" r="-53443" b="-45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26.3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460754928"/>
                      </a:ext>
                    </a:extLst>
                  </a:tr>
                  <a:tr h="2819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28" t="-268817" r="-204590" b="-1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531915" r="-53443" b="-346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00083362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645652" r="-53443" b="-25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33.1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098591167"/>
                      </a:ext>
                    </a:extLst>
                  </a:tr>
                  <a:tr h="2819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28" t="-368817" r="-20459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@70%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729787" r="-53443" b="-1489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15551677"/>
                      </a:ext>
                    </a:extLst>
                  </a:tr>
                  <a:tr h="2819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effectLst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@90%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51475" t="-847826" r="-53443" b="-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76527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7D1FEA1A-BCB8-4E76-A315-38C8187E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63C3F4-2B88-41A3-8C36-E9B8E781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09090"/>
              </p:ext>
            </p:extLst>
          </p:nvPr>
        </p:nvGraphicFramePr>
        <p:xfrm>
          <a:off x="2077374" y="4684977"/>
          <a:ext cx="6741185" cy="19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743">
                  <a:extLst>
                    <a:ext uri="{9D8B030D-6E8A-4147-A177-3AD203B41FA5}">
                      <a16:colId xmlns:a16="http://schemas.microsoft.com/office/drawing/2014/main" val="578493621"/>
                    </a:ext>
                  </a:extLst>
                </a:gridCol>
                <a:gridCol w="2372869">
                  <a:extLst>
                    <a:ext uri="{9D8B030D-6E8A-4147-A177-3AD203B41FA5}">
                      <a16:colId xmlns:a16="http://schemas.microsoft.com/office/drawing/2014/main" val="239960368"/>
                    </a:ext>
                  </a:extLst>
                </a:gridCol>
                <a:gridCol w="1412125">
                  <a:extLst>
                    <a:ext uri="{9D8B030D-6E8A-4147-A177-3AD203B41FA5}">
                      <a16:colId xmlns:a16="http://schemas.microsoft.com/office/drawing/2014/main" val="2885879045"/>
                    </a:ext>
                  </a:extLst>
                </a:gridCol>
                <a:gridCol w="905448">
                  <a:extLst>
                    <a:ext uri="{9D8B030D-6E8A-4147-A177-3AD203B41FA5}">
                      <a16:colId xmlns:a16="http://schemas.microsoft.com/office/drawing/2014/main" val="1394384266"/>
                    </a:ext>
                  </a:extLst>
                </a:gridCol>
              </a:tblGrid>
              <a:tr h="32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Password Dataset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Service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Policy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Security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5910661"/>
                  </a:ext>
                </a:extLst>
              </a:tr>
              <a:tr h="32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RockYou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Social Games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5+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15.9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4805718"/>
                  </a:ext>
                </a:extLst>
              </a:tr>
              <a:tr h="32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LinkedIn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Social Network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6+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5408968"/>
                  </a:ext>
                </a:extLst>
              </a:tr>
              <a:tr h="32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000Webhost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Web Hosting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6+ [a-Z][0-9]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20.7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632142"/>
                  </a:ext>
                </a:extLst>
              </a:tr>
              <a:tr h="3159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CSDN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Programmer forum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8+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18.9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2673824"/>
                  </a:ext>
                </a:extLst>
              </a:tr>
              <a:tr h="328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Dodonew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E-commerce&amp;Games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8851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8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431"/>
    </mc:Choice>
    <mc:Fallback xmlns="">
      <p:transition advTm="23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F5BC41C-04E3-4B88-AEC1-8FFC1DF13BB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</a:rPr>
                  <a:t>What we do: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We are storing sensitive biometric information in an insecure way.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We construct latticed based fuzzy extractor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</a:rPr>
                  <a:t>and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2D Face recognition offers arguably better security compared to passwords.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latin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</a:rPr>
                  <a:t>What’s more: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Better lattice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3D Face recognition (e.g., </a:t>
                </a:r>
                <a:r>
                  <a:rPr lang="en-US" altLang="zh-CN" sz="2000" dirty="0" err="1">
                    <a:latin typeface="Arial" panose="020B0604020202020204" pitchFamily="34" charset="0"/>
                  </a:rPr>
                  <a:t>ToF</a:t>
                </a:r>
                <a:r>
                  <a:rPr lang="en-US" altLang="zh-CN" sz="2000" dirty="0">
                    <a:latin typeface="Arial" panose="020B0604020202020204" pitchFamily="34" charset="0"/>
                  </a:rPr>
                  <a:t> or Structured Light)</a:t>
                </a: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</a:rPr>
                  <a:t>Other biometric information like fingerprint, iris, palm and voice.</a:t>
                </a: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F5BC41C-04E3-4B88-AEC1-8FFC1DF13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65" t="-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DD98DC95-EB1B-471A-B46D-D5708C5E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6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927"/>
    </mc:Choice>
    <mc:Fallback xmlns="">
      <p:transition advTm="619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THNKAS &amp; QA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31"/>
    </mc:Choice>
    <mc:Fallback xmlns="">
      <p:transition advTm="28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pple iPhone Face ID">
            <a:extLst>
              <a:ext uri="{FF2B5EF4-FFF2-40B4-BE49-F238E27FC236}">
                <a16:creationId xmlns:a16="http://schemas.microsoft.com/office/drawing/2014/main" id="{EB998392-86C7-4BD8-82DE-81297648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55" y="1649185"/>
            <a:ext cx="3918857" cy="2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29F7F9-7CC5-4C4B-AC4A-D6A59C6E7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2800" b="0" i="0" dirty="0">
                <a:effectLst/>
                <a:latin typeface="Arial" panose="020B0604020202020204" pitchFamily="34" charset="0"/>
              </a:rPr>
              <a:t>Facial recognition is a part of our modern life.</a:t>
            </a:r>
          </a:p>
          <a:p>
            <a:r>
              <a:rPr lang="en-US" altLang="zh-CN" sz="2800" dirty="0">
                <a:latin typeface="Arial" panose="020B0604020202020204" pitchFamily="34" charset="0"/>
              </a:rPr>
              <a:t>Unlock mobile phone</a:t>
            </a:r>
          </a:p>
          <a:p>
            <a:r>
              <a:rPr lang="en-US" altLang="zh-CN" sz="2800" dirty="0">
                <a:latin typeface="Arial" panose="020B0604020202020204" pitchFamily="34" charset="0"/>
              </a:rPr>
              <a:t>Pay in face</a:t>
            </a:r>
          </a:p>
          <a:p>
            <a:r>
              <a:rPr lang="en-US" altLang="zh-CN" sz="2800" dirty="0">
                <a:latin typeface="Arial" panose="020B0604020202020204" pitchFamily="34" charset="0"/>
              </a:rPr>
              <a:t>Entrance control</a:t>
            </a:r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651441A-8FA2-4D0C-B4C2-7B69049A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Facial Recognition</a:t>
            </a:r>
            <a:endParaRPr lang="zh-CN" altLang="en-US" dirty="0"/>
          </a:p>
        </p:txBody>
      </p:sp>
      <p:pic>
        <p:nvPicPr>
          <p:cNvPr id="1026" name="Picture 2" descr="/">
            <a:extLst>
              <a:ext uri="{FF2B5EF4-FFF2-40B4-BE49-F238E27FC236}">
                <a16:creationId xmlns:a16="http://schemas.microsoft.com/office/drawing/2014/main" id="{31F7629C-F75F-48ED-AAF2-B13A1D82FEB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32" y="2978453"/>
            <a:ext cx="3924980" cy="261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写字楼、办公刷脸门禁究竟只是跟风，还是真的解决了行业痛点？">
            <a:extLst>
              <a:ext uri="{FF2B5EF4-FFF2-40B4-BE49-F238E27FC236}">
                <a16:creationId xmlns:a16="http://schemas.microsoft.com/office/drawing/2014/main" id="{3ACF46B1-FAC1-4FEB-8112-284310F09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32" y="3972068"/>
            <a:ext cx="3924980" cy="261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99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535"/>
    </mc:Choice>
    <mc:Fallback xmlns="">
      <p:transition advTm="2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2EE134D-3B59-4B47-9262-FD2B319F1D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FF604-7B61-4E83-A45F-020E544216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00E67C-972E-4F82-9387-BB5E9D7E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Privacy and Security Concern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C2DF14-D088-4491-AD8F-84290D188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" r="3842" b="74974"/>
          <a:stretch/>
        </p:blipFill>
        <p:spPr>
          <a:xfrm>
            <a:off x="262393" y="1717675"/>
            <a:ext cx="6949090" cy="1503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321B8E-2B33-4D91-8A3E-68460C5DC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" b="68039"/>
          <a:stretch/>
        </p:blipFill>
        <p:spPr>
          <a:xfrm>
            <a:off x="262391" y="2386908"/>
            <a:ext cx="7520596" cy="17438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B17858-B4B3-4DF1-A524-F7171A564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3" b="69571"/>
          <a:stretch/>
        </p:blipFill>
        <p:spPr>
          <a:xfrm>
            <a:off x="217442" y="3386885"/>
            <a:ext cx="6485390" cy="17120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9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95"/>
    </mc:Choice>
    <mc:Fallback xmlns="">
      <p:transition advTm="1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28F139E-3F73-46A8-8329-A718C2A9B2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C4F45AC-F5B9-4B43-B4DC-F01BCF713D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3E1361FF-4F28-4C99-8F32-02098296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Facial Recognition Workflow 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859B3F6-D237-43FD-BE7F-94D1C3BF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675"/>
            <a:ext cx="9144000" cy="45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960"/>
    </mc:Choice>
    <mc:Fallback xmlns="">
      <p:transition advTm="909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B26EE7-5A23-489A-9692-DB40ACDDE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5A1FF-5E54-4D07-A5A2-DCB4F4BCDF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1AA5FE9-4595-4282-867F-1D1D479C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Facial Recognition Workflow </a:t>
            </a:r>
            <a:endParaRPr lang="zh-CN" altLang="en-US" dirty="0"/>
          </a:p>
        </p:txBody>
      </p:sp>
      <p:sp>
        <p:nvSpPr>
          <p:cNvPr id="5" name="Google Shape;92;p2">
            <a:extLst>
              <a:ext uri="{FF2B5EF4-FFF2-40B4-BE49-F238E27FC236}">
                <a16:creationId xmlns:a16="http://schemas.microsoft.com/office/drawing/2014/main" id="{7DF10720-05F9-43D2-A87F-3ED866C68422}"/>
              </a:ext>
            </a:extLst>
          </p:cNvPr>
          <p:cNvSpPr/>
          <p:nvPr/>
        </p:nvSpPr>
        <p:spPr>
          <a:xfrm>
            <a:off x="3636189" y="3431744"/>
            <a:ext cx="1443000" cy="7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Cloud</a:t>
            </a:r>
            <a:endParaRPr dirty="0"/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803BCAEF-0D1A-4909-B069-E67EB0B73C1E}"/>
              </a:ext>
            </a:extLst>
          </p:cNvPr>
          <p:cNvSpPr/>
          <p:nvPr/>
        </p:nvSpPr>
        <p:spPr>
          <a:xfrm>
            <a:off x="5238590" y="5502813"/>
            <a:ext cx="1443000" cy="7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en-US" altLang="zh-C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device</a:t>
            </a:r>
            <a:endParaRPr dirty="0"/>
          </a:p>
        </p:txBody>
      </p:sp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38513205-2EA6-4338-A610-6586923233BD}"/>
              </a:ext>
            </a:extLst>
          </p:cNvPr>
          <p:cNvSpPr/>
          <p:nvPr/>
        </p:nvSpPr>
        <p:spPr>
          <a:xfrm>
            <a:off x="2457188" y="5502813"/>
            <a:ext cx="1443000" cy="7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CFED14A-B211-4199-BD76-3E02B61A0FF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3178688" y="4172744"/>
            <a:ext cx="1179001" cy="133006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D9A0582-6142-49DB-936C-2767B7795EC7}"/>
              </a:ext>
            </a:extLst>
          </p:cNvPr>
          <p:cNvSpPr txBox="1"/>
          <p:nvPr/>
        </p:nvSpPr>
        <p:spPr>
          <a:xfrm>
            <a:off x="2803293" y="45878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1.</a:t>
            </a:r>
            <a:endParaRPr lang="zh-CN" altLang="en-US" sz="1800" dirty="0"/>
          </a:p>
        </p:txBody>
      </p:sp>
      <p:sp>
        <p:nvSpPr>
          <p:cNvPr id="12" name="Google Shape;92;p2">
            <a:extLst>
              <a:ext uri="{FF2B5EF4-FFF2-40B4-BE49-F238E27FC236}">
                <a16:creationId xmlns:a16="http://schemas.microsoft.com/office/drawing/2014/main" id="{7ED3BB85-EB00-4A4E-8C26-E42E24E01612}"/>
              </a:ext>
            </a:extLst>
          </p:cNvPr>
          <p:cNvSpPr/>
          <p:nvPr/>
        </p:nvSpPr>
        <p:spPr>
          <a:xfrm>
            <a:off x="3636188" y="2093043"/>
            <a:ext cx="1443000" cy="7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4B09C7-EE06-4890-8804-D316C608561F}"/>
              </a:ext>
            </a:extLst>
          </p:cNvPr>
          <p:cNvSpPr txBox="1"/>
          <p:nvPr/>
        </p:nvSpPr>
        <p:spPr>
          <a:xfrm>
            <a:off x="3009314" y="2948227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3. </a:t>
            </a:r>
            <a:endParaRPr lang="zh-CN" altLang="en-US" sz="18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C29C2FC-32DD-476B-BF27-E9515B228CAE}"/>
              </a:ext>
            </a:extLst>
          </p:cNvPr>
          <p:cNvCxnSpPr>
            <a:cxnSpLocks/>
          </p:cNvCxnSpPr>
          <p:nvPr/>
        </p:nvCxnSpPr>
        <p:spPr>
          <a:xfrm flipV="1">
            <a:off x="3970897" y="2834043"/>
            <a:ext cx="0" cy="5977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A8B23ED-50AF-4FF1-ABC7-1B93A222F9F1}"/>
              </a:ext>
            </a:extLst>
          </p:cNvPr>
          <p:cNvCxnSpPr>
            <a:cxnSpLocks/>
          </p:cNvCxnSpPr>
          <p:nvPr/>
        </p:nvCxnSpPr>
        <p:spPr>
          <a:xfrm>
            <a:off x="4094244" y="2847372"/>
            <a:ext cx="0" cy="5977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120914-E771-4DDC-A806-417FABD83B2B}"/>
                  </a:ext>
                </a:extLst>
              </p:cNvPr>
              <p:cNvSpPr txBox="1"/>
              <p:nvPr/>
            </p:nvSpPr>
            <p:spPr>
              <a:xfrm>
                <a:off x="4065899" y="2958408"/>
                <a:ext cx="425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120914-E771-4DDC-A806-417FABD83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99" y="2958408"/>
                <a:ext cx="4254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A6F1EE-D2FC-4B34-B3AA-C2166A9CCF3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00188" y="5873313"/>
            <a:ext cx="133840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818DAC-F67D-4A45-A4AD-8320F1549F92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4357689" y="4172744"/>
            <a:ext cx="1602401" cy="133006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E6E1CC-B189-4F23-8362-5804D75F5F58}"/>
              </a:ext>
            </a:extLst>
          </p:cNvPr>
          <p:cNvSpPr txBox="1"/>
          <p:nvPr/>
        </p:nvSpPr>
        <p:spPr>
          <a:xfrm>
            <a:off x="5177793" y="4587896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2.</a:t>
            </a:r>
            <a:endParaRPr lang="zh-CN" altLang="en-US" sz="18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0C88D6B-6276-4F8D-92FC-47FA66005A3B}"/>
              </a:ext>
            </a:extLst>
          </p:cNvPr>
          <p:cNvCxnSpPr>
            <a:cxnSpLocks/>
          </p:cNvCxnSpPr>
          <p:nvPr/>
        </p:nvCxnSpPr>
        <p:spPr>
          <a:xfrm flipV="1">
            <a:off x="4947917" y="2829508"/>
            <a:ext cx="0" cy="5977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444DA27-39AB-4D49-A353-97C51D586705}"/>
              </a:ext>
            </a:extLst>
          </p:cNvPr>
          <p:cNvCxnSpPr>
            <a:cxnSpLocks/>
          </p:cNvCxnSpPr>
          <p:nvPr/>
        </p:nvCxnSpPr>
        <p:spPr>
          <a:xfrm>
            <a:off x="5071264" y="2842837"/>
            <a:ext cx="0" cy="5977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0FBE33-4F0E-439F-94F1-88D6B2CDF5B3}"/>
                  </a:ext>
                </a:extLst>
              </p:cNvPr>
              <p:cNvSpPr txBox="1"/>
              <p:nvPr/>
            </p:nvSpPr>
            <p:spPr>
              <a:xfrm>
                <a:off x="5042919" y="2953873"/>
                <a:ext cx="47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C0FBE33-4F0E-439F-94F1-88D6B2CDF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19" y="2953873"/>
                <a:ext cx="470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86BCB97-23F7-424F-852B-BC06C1E22F1A}"/>
                  </a:ext>
                </a:extLst>
              </p:cNvPr>
              <p:cNvSpPr txBox="1"/>
              <p:nvPr/>
            </p:nvSpPr>
            <p:spPr>
              <a:xfrm>
                <a:off x="5238590" y="3604942"/>
                <a:ext cx="1232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/>
                  <a:t>4.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800" dirty="0"/>
                  <a:t>?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86BCB97-23F7-424F-852B-BC06C1E2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90" y="3604942"/>
                <a:ext cx="1232902" cy="369332"/>
              </a:xfrm>
              <a:prstGeom prst="rect">
                <a:avLst/>
              </a:prstGeom>
              <a:blipFill>
                <a:blip r:embed="rId5"/>
                <a:stretch>
                  <a:fillRect l="-39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3CB412A0-2A32-4E6B-9975-EB289475E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807" y="4548111"/>
            <a:ext cx="382502" cy="37404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B767FB8-D191-4FA3-A58D-53E765DA3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92" y="2945868"/>
            <a:ext cx="382502" cy="37404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F958AD7-1881-4D41-8687-F1253B1D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948" y="2942679"/>
            <a:ext cx="366256" cy="3709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DDAAC9-4920-45BC-B1C8-348B887D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186" y="4589031"/>
            <a:ext cx="366256" cy="3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5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302"/>
    </mc:Choice>
    <mc:Fallback xmlns="">
      <p:transition advTm="793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EB081C-0318-4132-A3A8-2289C1B118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Plaintext !</a:t>
            </a: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</a:rPr>
              <a:t>Cloud Server:</a:t>
            </a:r>
          </a:p>
          <a:p>
            <a:r>
              <a:rPr lang="en-US" altLang="zh-CN" sz="2800" dirty="0">
                <a:latin typeface="Arial" panose="020B0604020202020204" pitchFamily="34" charset="0"/>
              </a:rPr>
              <a:t>Encrypt but decrypt when use</a:t>
            </a: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</a:rPr>
              <a:t>Mobile Phone:</a:t>
            </a:r>
          </a:p>
          <a:p>
            <a:r>
              <a:rPr lang="en-US" altLang="zh-CN" sz="2800" dirty="0">
                <a:latin typeface="Arial" panose="020B0604020202020204" pitchFamily="34" charset="0"/>
              </a:rPr>
              <a:t>TEE or Nothing 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EB8CE-0F64-490C-B2D2-04B79AD684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BUT it is a real vector, NOT image…</a:t>
            </a: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</a:rPr>
              <a:t>Secure?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BF3082-87A0-4A78-AE1B-6CFCAA61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do we store </a:t>
            </a:r>
            <a:r>
              <a:rPr lang="en-US" altLang="zh-CN" dirty="0"/>
              <a:t>biometric templates?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DB9BC-8B98-4B10-B456-0F007180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09" y="4358436"/>
            <a:ext cx="726345" cy="710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DA46EF-5F90-4DE7-BAE1-00316302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80" y="3943724"/>
            <a:ext cx="528224" cy="1734230"/>
          </a:xfrm>
          <a:prstGeom prst="rect">
            <a:avLst/>
          </a:prstGeom>
        </p:spPr>
      </p:pic>
      <p:pic>
        <p:nvPicPr>
          <p:cNvPr id="12" name="图形 11" descr="问号">
            <a:extLst>
              <a:ext uri="{FF2B5EF4-FFF2-40B4-BE49-F238E27FC236}">
                <a16:creationId xmlns:a16="http://schemas.microsoft.com/office/drawing/2014/main" id="{C8FB6D32-F29F-43BC-9251-BBAE7A28A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5316" y="4713582"/>
            <a:ext cx="914400" cy="914400"/>
          </a:xfrm>
          <a:prstGeom prst="rect">
            <a:avLst/>
          </a:prstGeom>
        </p:spPr>
      </p:pic>
      <p:pic>
        <p:nvPicPr>
          <p:cNvPr id="14" name="图形 13" descr="禁止标志">
            <a:extLst>
              <a:ext uri="{FF2B5EF4-FFF2-40B4-BE49-F238E27FC236}">
                <a16:creationId xmlns:a16="http://schemas.microsoft.com/office/drawing/2014/main" id="{B5B52A36-3318-4AA5-BF4F-396EF1BE4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9673" y="4713582"/>
            <a:ext cx="914400" cy="914400"/>
          </a:xfrm>
          <a:prstGeom prst="rect">
            <a:avLst/>
          </a:prstGeom>
        </p:spPr>
      </p:pic>
      <p:pic>
        <p:nvPicPr>
          <p:cNvPr id="16" name="图形 15" descr="程序员">
            <a:extLst>
              <a:ext uri="{FF2B5EF4-FFF2-40B4-BE49-F238E27FC236}">
                <a16:creationId xmlns:a16="http://schemas.microsoft.com/office/drawing/2014/main" id="{759E9112-D53D-4407-B573-B49F1E56D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9708" y="2821101"/>
            <a:ext cx="914400" cy="914400"/>
          </a:xfrm>
          <a:prstGeom prst="rect">
            <a:avLst/>
          </a:prstGeom>
        </p:spPr>
      </p:pic>
      <p:sp>
        <p:nvSpPr>
          <p:cNvPr id="17" name="Google Shape;92;p2">
            <a:extLst>
              <a:ext uri="{FF2B5EF4-FFF2-40B4-BE49-F238E27FC236}">
                <a16:creationId xmlns:a16="http://schemas.microsoft.com/office/drawing/2014/main" id="{F3285A25-5061-47EE-9EDB-681CAD236A1C}"/>
              </a:ext>
            </a:extLst>
          </p:cNvPr>
          <p:cNvSpPr/>
          <p:nvPr/>
        </p:nvSpPr>
        <p:spPr>
          <a:xfrm>
            <a:off x="4978951" y="3001532"/>
            <a:ext cx="1507574" cy="75447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Cloud/Phone</a:t>
            </a:r>
            <a:endParaRPr dirty="0"/>
          </a:p>
        </p:txBody>
      </p:sp>
      <p:sp>
        <p:nvSpPr>
          <p:cNvPr id="19" name="箭头: 左 18">
            <a:extLst>
              <a:ext uri="{FF2B5EF4-FFF2-40B4-BE49-F238E27FC236}">
                <a16:creationId xmlns:a16="http://schemas.microsoft.com/office/drawing/2014/main" id="{785BCA17-384D-46DC-98F3-EF6EBEFAAF45}"/>
              </a:ext>
            </a:extLst>
          </p:cNvPr>
          <p:cNvSpPr/>
          <p:nvPr/>
        </p:nvSpPr>
        <p:spPr>
          <a:xfrm>
            <a:off x="6629802" y="3137718"/>
            <a:ext cx="840921" cy="26533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箭头: 左 19">
            <a:extLst>
              <a:ext uri="{FF2B5EF4-FFF2-40B4-BE49-F238E27FC236}">
                <a16:creationId xmlns:a16="http://schemas.microsoft.com/office/drawing/2014/main" id="{015C5DBE-3CE8-400F-8DF2-14E227C51DCA}"/>
              </a:ext>
            </a:extLst>
          </p:cNvPr>
          <p:cNvSpPr/>
          <p:nvPr/>
        </p:nvSpPr>
        <p:spPr>
          <a:xfrm rot="10800000">
            <a:off x="6675510" y="3463019"/>
            <a:ext cx="840921" cy="26533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10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777"/>
    </mc:Choice>
    <mc:Fallback xmlns="">
      <p:transition advTm="11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EB081C-0318-4132-A3A8-2289C1B118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endParaRPr lang="en-US" altLang="zh-CN" sz="24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endParaRPr lang="en-US" altLang="zh-CN" sz="2400" b="1" dirty="0">
              <a:solidFill>
                <a:srgbClr val="000000"/>
              </a:solidFill>
              <a:latin typeface="Lucida Grande"/>
            </a:endParaRPr>
          </a:p>
          <a:p>
            <a:pPr algn="l"/>
            <a:endParaRPr lang="en-US" altLang="zh-CN" sz="24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endParaRPr lang="en-US" altLang="zh-CN" sz="2400" b="1" dirty="0">
              <a:solidFill>
                <a:srgbClr val="000000"/>
              </a:solidFill>
              <a:latin typeface="Lucida Grande"/>
            </a:endParaRPr>
          </a:p>
          <a:p>
            <a:pPr marL="0" indent="0" algn="l">
              <a:buNone/>
            </a:pPr>
            <a:br>
              <a:rPr lang="en-US" altLang="zh-CN" sz="2400" dirty="0"/>
            </a:b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EB8CE-0F64-490C-B2D2-04B79AD684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BF3082-87A0-4A78-AE1B-6CFCAA61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22" y="869465"/>
            <a:ext cx="8556169" cy="57600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Vec2Face: Unveil Human Faces from their Blackbox Features in Face Recognition [CVPR2020]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8C5A45-847D-4639-AEE6-D396B928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943"/>
            <a:ext cx="9144000" cy="40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950"/>
    </mc:Choice>
    <mc:Fallback xmlns="">
      <p:transition advTm="1029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EB081C-0318-4132-A3A8-2289C1B11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530" y="1872797"/>
            <a:ext cx="4032000" cy="482624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Can we protect them?</a:t>
            </a: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</a:rPr>
              <a:t>Yes.</a:t>
            </a:r>
            <a:r>
              <a:rPr lang="zh-CN" altLang="en-US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</a:rPr>
              <a:t>This is our work.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EB8CE-0F64-490C-B2D2-04B79AD684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3" y="1726169"/>
            <a:ext cx="4032250" cy="4826248"/>
          </a:xfrm>
        </p:spPr>
        <p:txBody>
          <a:bodyPr/>
          <a:lstStyle/>
          <a:p>
            <a:r>
              <a:rPr lang="en-US" altLang="zh-CN" sz="2800" dirty="0">
                <a:latin typeface="Arial" panose="020B0604020202020204" pitchFamily="34" charset="0"/>
              </a:rPr>
              <a:t>Feature vector is not secure</a:t>
            </a: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BF3082-87A0-4A78-AE1B-6CFCAA61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do we store </a:t>
            </a:r>
            <a:r>
              <a:rPr lang="en-US" altLang="zh-CN" dirty="0"/>
              <a:t>biometric templates?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A46EF-5F90-4DE7-BAE1-00316302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86" y="3082698"/>
            <a:ext cx="528224" cy="1734230"/>
          </a:xfrm>
          <a:prstGeom prst="rect">
            <a:avLst/>
          </a:prstGeom>
        </p:spPr>
      </p:pic>
      <p:pic>
        <p:nvPicPr>
          <p:cNvPr id="9" name="图形 8" descr="禁止标志">
            <a:extLst>
              <a:ext uri="{FF2B5EF4-FFF2-40B4-BE49-F238E27FC236}">
                <a16:creationId xmlns:a16="http://schemas.microsoft.com/office/drawing/2014/main" id="{0EF7FEBD-8DE8-418C-A374-B1207F2D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968" y="38168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32"/>
    </mc:Choice>
    <mc:Fallback xmlns="">
      <p:transition advTm="344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CD19DFB-69B9-4A3D-8E03-72BA1C55DFA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</a:rPr>
                  <a:t>Store hash values only.</a:t>
                </a:r>
                <a:endParaRPr lang="zh-CN" altLang="en-US" sz="2800" dirty="0">
                  <a:latin typeface="Arial" panose="020B0604020202020204" pitchFamily="34" charset="0"/>
                </a:endParaRP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endParaRPr lang="zh-CN" altLang="en-US" sz="2800" dirty="0">
                  <a:latin typeface="Arial" panose="020B0604020202020204" pitchFamily="34" charset="0"/>
                </a:endParaRP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𝑝𝑤𝑑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𝑠𝑎𝑙𝑡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 marL="228600" lvl="0" indent="-50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𝑝𝑤𝑑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𝑠𝑎𝑙𝑡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 marL="228600" lvl="0" indent="-50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CD19DFB-69B9-4A3D-8E03-72BA1C55D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3177" t="-2276" r="-4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A0C42B-42B3-4E76-9AD2-549A069DC7E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</a:rPr>
                  <a:t>Apply this method on biometric templates?</a:t>
                </a: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𝑠𝑎𝑙𝑡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Hash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′ ||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𝑠𝑎𝑙𝑡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</a:rPr>
                  <a:t>?</a:t>
                </a: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</a:rPr>
                  <a:t>No, because of noise.</a:t>
                </a: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endParaRPr lang="en-US" altLang="zh-CN" sz="2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Calibri" panose="020F050202020403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</a:rPr>
                  <a:t>*Rounding doesn’t work well.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A0C42B-42B3-4E76-9AD2-549A069DC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4"/>
                <a:stretch>
                  <a:fillRect l="-3172" t="-2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4A416E01-2BD7-40BA-A3FA-C4657E01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How do we protect passwords?</a:t>
            </a:r>
            <a:endParaRPr lang="zh-CN" altLang="en-US" dirty="0"/>
          </a:p>
        </p:txBody>
      </p:sp>
      <p:pic>
        <p:nvPicPr>
          <p:cNvPr id="5" name="图形 4" descr="程序员">
            <a:extLst>
              <a:ext uri="{FF2B5EF4-FFF2-40B4-BE49-F238E27FC236}">
                <a16:creationId xmlns:a16="http://schemas.microsoft.com/office/drawing/2014/main" id="{8C3A9728-D510-4B16-877C-D70709ECE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0994" y="5135676"/>
            <a:ext cx="914400" cy="914400"/>
          </a:xfrm>
          <a:prstGeom prst="rect">
            <a:avLst/>
          </a:prstGeom>
        </p:spPr>
      </p:pic>
      <p:sp>
        <p:nvSpPr>
          <p:cNvPr id="6" name="Google Shape;92;p2">
            <a:extLst>
              <a:ext uri="{FF2B5EF4-FFF2-40B4-BE49-F238E27FC236}">
                <a16:creationId xmlns:a16="http://schemas.microsoft.com/office/drawing/2014/main" id="{3BD9009C-C15C-49BE-AD17-D365B7F212F9}"/>
              </a:ext>
            </a:extLst>
          </p:cNvPr>
          <p:cNvSpPr/>
          <p:nvPr/>
        </p:nvSpPr>
        <p:spPr>
          <a:xfrm>
            <a:off x="570237" y="5316107"/>
            <a:ext cx="1507574" cy="75447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Cloud/Phone</a:t>
            </a:r>
            <a:endParaRPr dirty="0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277B00F7-5523-4ED2-96E1-FC5AF02BB396}"/>
              </a:ext>
            </a:extLst>
          </p:cNvPr>
          <p:cNvSpPr/>
          <p:nvPr/>
        </p:nvSpPr>
        <p:spPr>
          <a:xfrm>
            <a:off x="2221088" y="5452293"/>
            <a:ext cx="840921" cy="26533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4734F115-9B94-4548-BF6A-D01E6D1F959F}"/>
              </a:ext>
            </a:extLst>
          </p:cNvPr>
          <p:cNvSpPr/>
          <p:nvPr/>
        </p:nvSpPr>
        <p:spPr>
          <a:xfrm rot="10800000">
            <a:off x="2266796" y="5777594"/>
            <a:ext cx="840921" cy="26533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B097A4-1FE0-444B-BA46-941CFF681F15}"/>
              </a:ext>
            </a:extLst>
          </p:cNvPr>
          <p:cNvSpPr txBox="1"/>
          <p:nvPr/>
        </p:nvSpPr>
        <p:spPr>
          <a:xfrm>
            <a:off x="2077811" y="611003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Hash values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2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3968"/>
    </mc:Choice>
    <mc:Fallback xmlns="">
      <p:transition advTm="22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1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3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5.4|40.6|2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|10.3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1527</TotalTime>
  <Words>661</Words>
  <Application>Microsoft Office PowerPoint</Application>
  <PresentationFormat>全屏显示(4:3)</PresentationFormat>
  <Paragraphs>183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Lucida Grande</vt:lpstr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PokerFace: a Privacy-Preserving Facial Recognition System via Lattice-Based Fuzzy Extractors</vt:lpstr>
      <vt:lpstr>Facial Recognition</vt:lpstr>
      <vt:lpstr>Privacy and Security Concern</vt:lpstr>
      <vt:lpstr>Facial Recognition Workflow </vt:lpstr>
      <vt:lpstr>Facial Recognition Workflow </vt:lpstr>
      <vt:lpstr>How do we store biometric templates?</vt:lpstr>
      <vt:lpstr>Vec2Face: Unveil Human Faces from their Blackbox Features in Face Recognition [CVPR2020]</vt:lpstr>
      <vt:lpstr>How do we store biometric templates?</vt:lpstr>
      <vt:lpstr>Review: How do we protect passwords?</vt:lpstr>
      <vt:lpstr>Fuzzy Extractor</vt:lpstr>
      <vt:lpstr>Fuzzy Extractor</vt:lpstr>
      <vt:lpstr>Lattice based Fuzzy Extractor - l_∞</vt:lpstr>
      <vt:lpstr>Lattice based Fuzzy Extractor - Generalized</vt:lpstr>
      <vt:lpstr>Results</vt:lpstr>
      <vt:lpstr>Conclusion</vt:lpstr>
      <vt:lpstr>THNKAS &amp; 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Rick Freeman</cp:lastModifiedBy>
  <cp:revision>57</cp:revision>
  <dcterms:created xsi:type="dcterms:W3CDTF">2016-04-20T02:59:17Z</dcterms:created>
  <dcterms:modified xsi:type="dcterms:W3CDTF">2021-07-19T08:52:01Z</dcterms:modified>
</cp:coreProperties>
</file>